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1"/>
  </p:notesMasterIdLst>
  <p:sldIdLst>
    <p:sldId id="859" r:id="rId2"/>
    <p:sldId id="1140" r:id="rId3"/>
    <p:sldId id="1142" r:id="rId4"/>
    <p:sldId id="1143" r:id="rId5"/>
    <p:sldId id="1144" r:id="rId6"/>
    <p:sldId id="1145" r:id="rId7"/>
    <p:sldId id="1146" r:id="rId8"/>
    <p:sldId id="1147" r:id="rId9"/>
    <p:sldId id="1148" r:id="rId10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06" d="100"/>
          <a:sy n="106" d="100"/>
        </p:scale>
        <p:origin x="714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七年级 浙江专版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第二部分  能力进阶篇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进阶训练　</a:t>
            </a:r>
            <a:r>
              <a:rPr lang="en-US" altLang="zh-CN" sz="4800" b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2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350621"/>
            <a:ext cx="11485848" cy="2238241"/>
          </a:xfrm>
        </p:spPr>
        <p:txBody>
          <a:bodyPr/>
          <a:lstStyle/>
          <a:p>
            <a:pPr indent="1792288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本文介绍了中国有着丰富的茶文化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茶在日常生活中至关重要。中国是首个种植、制作和饮用茶的国家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饮茶是中国人的日常习惯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泡茶艺术不断发展。中国茶有多种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可分为绿茶、红茶、乌龙茶、黑茶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含紧压茶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和花茶五大类。中国有以茶待客的传统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敬茶不仅是礼貌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更象征着团聚、分享和对客人的尊重。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语篇导航-DA.eps" descr="id:214748703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554759" y="2495695"/>
            <a:ext cx="1580007" cy="385572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2408" y="883604"/>
            <a:ext cx="10605597" cy="13382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0023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China is famous for its rich tea culture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is a common saying in China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“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Seven things in the house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firewood, rice, oil, salt, soy sauce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酱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vinegar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醋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and tea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This shows just how important tea is in the daily lives of Chinese people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is universally acknowledged that China is the first country to grow, make, and drink tea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Drinking tea is a daily habit for Chinese people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Over many years, the art of making and drinking tea has changed and improved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Now, people pay close attention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关注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how they brew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沏茶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tea, the cups and pots they use, and how they serve it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00779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46237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are many different kinds of Chinese tea, but they can be grouped into five main types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These types are green tea, black tea, oolong tea, compressed tea and scented tea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Each type is made in a different way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China has a tradition of serving guests with tea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Serving a cup of tea is more than just being polite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is a symbol of togetherness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团聚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a sharing of something enjoyable and a way of showing respect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尊敬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guests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089954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Why does the writer use the saying in Paragraph 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show tea is easy to get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show tea is very delicious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show tea is very popular in China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show tea is very important in the daily life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38622" y="836712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D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365487" y="3519006"/>
            <a:ext cx="11481215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eaLnBrk="1">
              <a:lnSpc>
                <a:spcPct val="150000"/>
              </a:lnSpc>
              <a:spcAft>
                <a:spcPts val="0"/>
              </a:spcAft>
            </a:pPr>
            <a:r>
              <a:rPr lang="en-US" altLang="zh-CN" sz="2400" dirty="0">
                <a:cs typeface="Times New Roman" panose="02020603050405020304" pitchFamily="18" charset="0"/>
              </a:rPr>
              <a:t>[</a:t>
            </a:r>
            <a:r>
              <a:rPr lang="zh-CN" altLang="zh-CN" sz="2400" dirty="0"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dirty="0">
                <a:cs typeface="Times New Roman" panose="02020603050405020304" pitchFamily="18" charset="0"/>
              </a:rPr>
              <a:t>]</a:t>
            </a:r>
            <a:r>
              <a:rPr lang="zh-CN" altLang="zh-CN" sz="2400" dirty="0">
                <a:cs typeface="Times New Roman" panose="02020603050405020304" pitchFamily="18" charset="0"/>
              </a:rPr>
              <a:t>细节理解题。根据第一段中提到俗语</a:t>
            </a:r>
            <a:r>
              <a:rPr lang="en-US" altLang="zh-CN" sz="2400" dirty="0">
                <a:cs typeface="Times New Roman" panose="02020603050405020304" pitchFamily="18" charset="0"/>
              </a:rPr>
              <a:t>“Seven things in the house</a:t>
            </a:r>
            <a:r>
              <a:rPr lang="zh-CN" altLang="zh-CN" sz="2400" dirty="0">
                <a:cs typeface="Times New Roman" panose="02020603050405020304" pitchFamily="18" charset="0"/>
              </a:rPr>
              <a:t>：</a:t>
            </a:r>
            <a:r>
              <a:rPr lang="en-US" altLang="zh-CN" sz="2400" dirty="0" err="1">
                <a:cs typeface="Times New Roman" panose="02020603050405020304" pitchFamily="18" charset="0"/>
              </a:rPr>
              <a:t>firewood,rice,oil,salt,soy</a:t>
            </a:r>
            <a:r>
              <a:rPr lang="en-US" altLang="zh-CN" sz="2400" dirty="0">
                <a:cs typeface="Times New Roman" panose="02020603050405020304" pitchFamily="18" charset="0"/>
              </a:rPr>
              <a:t> </a:t>
            </a:r>
            <a:r>
              <a:rPr lang="en-US" altLang="zh-CN" sz="2400" dirty="0" err="1">
                <a:cs typeface="Times New Roman" panose="02020603050405020304" pitchFamily="18" charset="0"/>
              </a:rPr>
              <a:t>sauce,vinegar,and</a:t>
            </a:r>
            <a:r>
              <a:rPr lang="en-US" altLang="zh-CN" sz="2400" dirty="0">
                <a:cs typeface="Times New Roman" panose="02020603050405020304" pitchFamily="18" charset="0"/>
              </a:rPr>
              <a:t> tea.”</a:t>
            </a:r>
            <a:r>
              <a:rPr lang="zh-CN" altLang="zh-CN" sz="2400" dirty="0">
                <a:cs typeface="Times New Roman" panose="02020603050405020304" pitchFamily="18" charset="0"/>
              </a:rPr>
              <a:t>（</a:t>
            </a:r>
            <a:r>
              <a:rPr lang="zh-CN" altLang="zh-CN" sz="2400" dirty="0">
                <a:ea typeface="楷体" panose="02010609060101010101" pitchFamily="49" charset="-122"/>
                <a:cs typeface="Times New Roman" panose="02020603050405020304" pitchFamily="18" charset="0"/>
              </a:rPr>
              <a:t>家里有七样东西</a:t>
            </a:r>
            <a:r>
              <a:rPr lang="zh-CN" altLang="zh-CN" sz="2400" dirty="0">
                <a:cs typeface="Times New Roman" panose="02020603050405020304" pitchFamily="18" charset="0"/>
              </a:rPr>
              <a:t>：</a:t>
            </a:r>
            <a:r>
              <a:rPr lang="zh-CN" altLang="zh-CN" sz="2400" dirty="0">
                <a:ea typeface="楷体" panose="02010609060101010101" pitchFamily="49" charset="-122"/>
                <a:cs typeface="Times New Roman" panose="02020603050405020304" pitchFamily="18" charset="0"/>
              </a:rPr>
              <a:t>柴米油盐酱醋茶。</a:t>
            </a:r>
            <a:r>
              <a:rPr lang="zh-CN" altLang="zh-CN" sz="2400" dirty="0">
                <a:cs typeface="Times New Roman" panose="02020603050405020304" pitchFamily="18" charset="0"/>
              </a:rPr>
              <a:t>）之后</a:t>
            </a:r>
            <a:r>
              <a:rPr lang="en-US" altLang="zh-CN" sz="2400" dirty="0">
                <a:cs typeface="Times New Roman" panose="02020603050405020304" pitchFamily="18" charset="0"/>
              </a:rPr>
              <a:t>,</a:t>
            </a:r>
            <a:r>
              <a:rPr lang="zh-CN" altLang="zh-CN" sz="2400" dirty="0">
                <a:cs typeface="Times New Roman" panose="02020603050405020304" pitchFamily="18" charset="0"/>
              </a:rPr>
              <a:t>紧接着说</a:t>
            </a:r>
            <a:r>
              <a:rPr lang="en-US" altLang="zh-CN" sz="2400" dirty="0">
                <a:cs typeface="Times New Roman" panose="02020603050405020304" pitchFamily="18" charset="0"/>
              </a:rPr>
              <a:t>“This shows just how important tea is in the daily lives of Chinese people.”</a:t>
            </a:r>
            <a:r>
              <a:rPr lang="zh-CN" altLang="zh-CN" sz="2400" dirty="0">
                <a:cs typeface="Times New Roman" panose="02020603050405020304" pitchFamily="18" charset="0"/>
              </a:rPr>
              <a:t>（</a:t>
            </a:r>
            <a:r>
              <a:rPr lang="zh-CN" altLang="zh-CN" sz="2400" dirty="0">
                <a:ea typeface="楷体" panose="02010609060101010101" pitchFamily="49" charset="-122"/>
                <a:cs typeface="Times New Roman" panose="02020603050405020304" pitchFamily="18" charset="0"/>
              </a:rPr>
              <a:t>由此可见</a:t>
            </a:r>
            <a:r>
              <a:rPr lang="en-US" altLang="zh-CN" sz="2400" dirty="0">
                <a:cs typeface="Times New Roman" panose="02020603050405020304" pitchFamily="18" charset="0"/>
              </a:rPr>
              <a:t>,</a:t>
            </a:r>
            <a:r>
              <a:rPr lang="zh-CN" altLang="zh-CN" sz="2400" dirty="0">
                <a:ea typeface="楷体" panose="02010609060101010101" pitchFamily="49" charset="-122"/>
                <a:cs typeface="Times New Roman" panose="02020603050405020304" pitchFamily="18" charset="0"/>
              </a:rPr>
              <a:t>茶在中国人的日常生活中是多么重要。</a:t>
            </a:r>
            <a:r>
              <a:rPr lang="zh-CN" altLang="zh-CN" sz="2400" dirty="0">
                <a:cs typeface="Times New Roman" panose="02020603050405020304" pitchFamily="18" charset="0"/>
              </a:rPr>
              <a:t>）可知</a:t>
            </a:r>
            <a:r>
              <a:rPr lang="en-US" altLang="zh-CN" sz="2400" dirty="0">
                <a:cs typeface="Times New Roman" panose="02020603050405020304" pitchFamily="18" charset="0"/>
              </a:rPr>
              <a:t>,</a:t>
            </a:r>
            <a:r>
              <a:rPr lang="zh-CN" altLang="zh-CN" sz="2400" dirty="0">
                <a:cs typeface="Times New Roman" panose="02020603050405020304" pitchFamily="18" charset="0"/>
              </a:rPr>
              <a:t>作者用这句俗语是为了说明茶在日常生活中的重要性。故选</a:t>
            </a:r>
            <a:r>
              <a:rPr lang="en-US" altLang="zh-CN" sz="2400" dirty="0">
                <a:cs typeface="Times New Roman" panose="02020603050405020304" pitchFamily="18" charset="0"/>
              </a:rPr>
              <a:t>D</a:t>
            </a:r>
            <a:r>
              <a:rPr lang="zh-CN" altLang="zh-CN" sz="2400" dirty="0"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06744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           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Chinese people serve tea to guests, it shows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politeness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happiness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③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respect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④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togetherness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①③④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①②③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②③④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①②③④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51035" y="861828"/>
            <a:ext cx="3388532" cy="454030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910630" y="854193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D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365487" y="3464796"/>
            <a:ext cx="11481215" cy="27922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eaLnBrk="1">
              <a:lnSpc>
                <a:spcPct val="150000"/>
              </a:lnSpc>
              <a:spcAft>
                <a:spcPts val="0"/>
              </a:spcAft>
            </a:pPr>
            <a:r>
              <a:rPr lang="en-US" altLang="zh-CN" sz="2400" dirty="0">
                <a:cs typeface="Times New Roman" panose="02020603050405020304" pitchFamily="18" charset="0"/>
              </a:rPr>
              <a:t>[</a:t>
            </a:r>
            <a:r>
              <a:rPr lang="zh-CN" altLang="zh-CN" sz="2400" dirty="0"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dirty="0">
                <a:cs typeface="Times New Roman" panose="02020603050405020304" pitchFamily="18" charset="0"/>
              </a:rPr>
              <a:t>]</a:t>
            </a:r>
            <a:r>
              <a:rPr lang="zh-CN" altLang="zh-CN" sz="2400" dirty="0">
                <a:cs typeface="Times New Roman" panose="02020603050405020304" pitchFamily="18" charset="0"/>
              </a:rPr>
              <a:t>细节理解题。根据最后一段中的</a:t>
            </a:r>
            <a:r>
              <a:rPr lang="en-US" altLang="zh-CN" sz="2400" dirty="0">
                <a:cs typeface="Times New Roman" panose="02020603050405020304" pitchFamily="18" charset="0"/>
              </a:rPr>
              <a:t>“Serving a cup of tea is more than just being polite. It is a symbol of togetherness</a:t>
            </a:r>
            <a:r>
              <a:rPr lang="zh-CN" altLang="zh-CN" sz="2400" dirty="0">
                <a:cs typeface="Times New Roman" panose="02020603050405020304" pitchFamily="18" charset="0"/>
              </a:rPr>
              <a:t>（</a:t>
            </a:r>
            <a:r>
              <a:rPr lang="zh-CN" altLang="zh-CN" sz="2400" dirty="0">
                <a:ea typeface="楷体" panose="02010609060101010101" pitchFamily="49" charset="-122"/>
                <a:cs typeface="Times New Roman" panose="02020603050405020304" pitchFamily="18" charset="0"/>
              </a:rPr>
              <a:t>团聚</a:t>
            </a:r>
            <a:r>
              <a:rPr lang="zh-CN" altLang="zh-CN" sz="2400" dirty="0">
                <a:cs typeface="Times New Roman" panose="02020603050405020304" pitchFamily="18" charset="0"/>
              </a:rPr>
              <a:t>）</a:t>
            </a:r>
            <a:r>
              <a:rPr lang="en-US" altLang="zh-CN" sz="2400" dirty="0">
                <a:cs typeface="Times New Roman" panose="02020603050405020304" pitchFamily="18" charset="0"/>
              </a:rPr>
              <a:t>,a sharing of something enjoyable and a way of showing respect to guests.”</a:t>
            </a:r>
            <a:r>
              <a:rPr lang="zh-CN" altLang="zh-CN" sz="2400" dirty="0">
                <a:cs typeface="Times New Roman" panose="02020603050405020304" pitchFamily="18" charset="0"/>
              </a:rPr>
              <a:t>（</a:t>
            </a:r>
            <a:r>
              <a:rPr lang="zh-CN" altLang="zh-CN" sz="2400" dirty="0">
                <a:ea typeface="楷体" panose="02010609060101010101" pitchFamily="49" charset="-122"/>
                <a:cs typeface="Times New Roman" panose="02020603050405020304" pitchFamily="18" charset="0"/>
              </a:rPr>
              <a:t>上一杯茶不仅仅是出于礼貌。它是团聚的象征</a:t>
            </a:r>
            <a:r>
              <a:rPr lang="en-US" altLang="zh-CN" sz="2400" dirty="0">
                <a:cs typeface="Times New Roman" panose="02020603050405020304" pitchFamily="18" charset="0"/>
              </a:rPr>
              <a:t>,</a:t>
            </a:r>
            <a:r>
              <a:rPr lang="zh-CN" altLang="zh-CN" sz="2400" spc="-100" dirty="0">
                <a:ea typeface="楷体" panose="02010609060101010101" pitchFamily="49" charset="-122"/>
                <a:cs typeface="Times New Roman" panose="02020603050405020304" pitchFamily="18" charset="0"/>
              </a:rPr>
              <a:t>分享愉快的事情</a:t>
            </a:r>
            <a:r>
              <a:rPr lang="en-US" altLang="zh-CN" sz="2400" spc="-100" dirty="0">
                <a:cs typeface="Times New Roman" panose="02020603050405020304" pitchFamily="18" charset="0"/>
              </a:rPr>
              <a:t>,</a:t>
            </a:r>
            <a:r>
              <a:rPr lang="zh-CN" altLang="zh-CN" sz="2400" spc="-100" dirty="0">
                <a:ea typeface="楷体" panose="02010609060101010101" pitchFamily="49" charset="-122"/>
                <a:cs typeface="Times New Roman" panose="02020603050405020304" pitchFamily="18" charset="0"/>
              </a:rPr>
              <a:t>以及对客人表示尊重的方式。</a:t>
            </a:r>
            <a:r>
              <a:rPr lang="zh-CN" altLang="zh-CN" sz="2400" spc="-100" dirty="0">
                <a:cs typeface="Times New Roman" panose="02020603050405020304" pitchFamily="18" charset="0"/>
              </a:rPr>
              <a:t>）可知</a:t>
            </a:r>
            <a:r>
              <a:rPr lang="en-US" altLang="zh-CN" sz="2400" spc="-100" dirty="0">
                <a:cs typeface="Times New Roman" panose="02020603050405020304" pitchFamily="18" charset="0"/>
              </a:rPr>
              <a:t>,</a:t>
            </a:r>
            <a:r>
              <a:rPr lang="zh-CN" altLang="zh-CN" sz="2400" spc="-100" dirty="0">
                <a:cs typeface="Times New Roman" panose="02020603050405020304" pitchFamily="18" charset="0"/>
              </a:rPr>
              <a:t>中国人给客人奉茶体现了礼貌（</a:t>
            </a:r>
            <a:r>
              <a:rPr lang="en-US" altLang="zh-CN" sz="2400" spc="-100" dirty="0">
                <a:cs typeface="Times New Roman" panose="02020603050405020304" pitchFamily="18" charset="0"/>
              </a:rPr>
              <a:t>politeness</a:t>
            </a:r>
            <a:r>
              <a:rPr lang="zh-CN" altLang="zh-CN" sz="2400" spc="-100" dirty="0">
                <a:cs typeface="Times New Roman" panose="02020603050405020304" pitchFamily="18" charset="0"/>
              </a:rPr>
              <a:t>）、团聚（</a:t>
            </a:r>
            <a:r>
              <a:rPr lang="en-US" altLang="zh-CN" sz="2400" spc="-100" dirty="0">
                <a:cs typeface="Times New Roman" panose="02020603050405020304" pitchFamily="18" charset="0"/>
              </a:rPr>
              <a:t>togetherness</a:t>
            </a:r>
            <a:r>
              <a:rPr lang="zh-CN" altLang="zh-CN" sz="2400" spc="-100" dirty="0">
                <a:cs typeface="Times New Roman" panose="02020603050405020304" pitchFamily="18" charset="0"/>
              </a:rPr>
              <a:t>）、尊敬（</a:t>
            </a:r>
            <a:r>
              <a:rPr lang="en-US" altLang="zh-CN" sz="2400" spc="-100" dirty="0">
                <a:cs typeface="Times New Roman" panose="02020603050405020304" pitchFamily="18" charset="0"/>
              </a:rPr>
              <a:t>respect</a:t>
            </a:r>
            <a:r>
              <a:rPr lang="zh-CN" altLang="zh-CN" sz="2400" spc="-100" dirty="0">
                <a:cs typeface="Times New Roman" panose="02020603050405020304" pitchFamily="18" charset="0"/>
              </a:rPr>
              <a:t>）和快乐（</a:t>
            </a:r>
            <a:r>
              <a:rPr lang="en-US" altLang="zh-CN" sz="2400" spc="-100" dirty="0">
                <a:cs typeface="Times New Roman" panose="02020603050405020304" pitchFamily="18" charset="0"/>
              </a:rPr>
              <a:t>happiness</a:t>
            </a:r>
            <a:r>
              <a:rPr lang="zh-CN" altLang="zh-CN" sz="2400" spc="-100" dirty="0">
                <a:cs typeface="Times New Roman" panose="02020603050405020304" pitchFamily="18" charset="0"/>
              </a:rPr>
              <a:t>）。故选</a:t>
            </a:r>
            <a:r>
              <a:rPr lang="en-US" altLang="zh-CN" sz="2400" spc="-100" dirty="0">
                <a:cs typeface="Times New Roman" panose="02020603050405020304" pitchFamily="18" charset="0"/>
              </a:rPr>
              <a:t>D</a:t>
            </a:r>
            <a:r>
              <a:rPr lang="zh-CN" altLang="zh-CN" sz="2400" spc="-100" dirty="0">
                <a:cs typeface="Times New Roman" panose="02020603050405020304" pitchFamily="18" charset="0"/>
              </a:rPr>
              <a:t>。</a:t>
            </a:r>
            <a:endParaRPr lang="zh-CN" altLang="zh-CN" sz="900" spc="-10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357820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can we learn from the passage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Tea is the oldest drink in Chinese history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Chinese now care more about how to brew and serve the tea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China was the second country to drink tea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All types of Chinese tea are made in the same way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38622" y="836712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B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365487" y="3496940"/>
            <a:ext cx="11481215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dirty="0">
                <a:cs typeface="Times New Roman" panose="02020603050405020304" pitchFamily="18" charset="0"/>
              </a:rPr>
              <a:t>[</a:t>
            </a:r>
            <a:r>
              <a:rPr lang="zh-CN" altLang="zh-CN" sz="2400" dirty="0"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dirty="0">
                <a:cs typeface="Times New Roman" panose="02020603050405020304" pitchFamily="18" charset="0"/>
              </a:rPr>
              <a:t>]</a:t>
            </a:r>
            <a:r>
              <a:rPr lang="zh-CN" altLang="zh-CN" sz="2400" dirty="0">
                <a:cs typeface="Times New Roman" panose="02020603050405020304" pitchFamily="18" charset="0"/>
              </a:rPr>
              <a:t>细节理解题。根据第二段中的</a:t>
            </a:r>
            <a:r>
              <a:rPr lang="en-US" altLang="zh-CN" sz="2400" dirty="0">
                <a:cs typeface="Times New Roman" panose="02020603050405020304" pitchFamily="18" charset="0"/>
              </a:rPr>
              <a:t>“</a:t>
            </a:r>
            <a:r>
              <a:rPr lang="en-US" altLang="zh-CN" sz="2400" dirty="0" err="1">
                <a:cs typeface="Times New Roman" panose="02020603050405020304" pitchFamily="18" charset="0"/>
              </a:rPr>
              <a:t>Now,people</a:t>
            </a:r>
            <a:r>
              <a:rPr lang="en-US" altLang="zh-CN" sz="2400" dirty="0">
                <a:cs typeface="Times New Roman" panose="02020603050405020304" pitchFamily="18" charset="0"/>
              </a:rPr>
              <a:t> pay close attention</a:t>
            </a:r>
            <a:r>
              <a:rPr lang="zh-CN" altLang="zh-CN" sz="2400" dirty="0">
                <a:cs typeface="Times New Roman" panose="02020603050405020304" pitchFamily="18" charset="0"/>
              </a:rPr>
              <a:t>（</a:t>
            </a:r>
            <a:r>
              <a:rPr lang="zh-CN" altLang="zh-CN" sz="2400" dirty="0">
                <a:ea typeface="楷体" panose="02010609060101010101" pitchFamily="49" charset="-122"/>
                <a:cs typeface="Times New Roman" panose="02020603050405020304" pitchFamily="18" charset="0"/>
              </a:rPr>
              <a:t>关注</a:t>
            </a:r>
            <a:r>
              <a:rPr lang="zh-CN" altLang="zh-CN" sz="2400" dirty="0">
                <a:cs typeface="Times New Roman" panose="02020603050405020304" pitchFamily="18" charset="0"/>
              </a:rPr>
              <a:t>）</a:t>
            </a:r>
            <a:r>
              <a:rPr lang="en-US" altLang="zh-CN" sz="2400" dirty="0">
                <a:cs typeface="Times New Roman" panose="02020603050405020304" pitchFamily="18" charset="0"/>
              </a:rPr>
              <a:t> to how they brew</a:t>
            </a:r>
            <a:r>
              <a:rPr lang="zh-CN" altLang="zh-CN" sz="2400" dirty="0">
                <a:cs typeface="Times New Roman" panose="02020603050405020304" pitchFamily="18" charset="0"/>
              </a:rPr>
              <a:t>（</a:t>
            </a:r>
            <a:r>
              <a:rPr lang="zh-CN" altLang="zh-CN" sz="2400" dirty="0">
                <a:ea typeface="楷体" panose="02010609060101010101" pitchFamily="49" charset="-122"/>
                <a:cs typeface="Times New Roman" panose="02020603050405020304" pitchFamily="18" charset="0"/>
              </a:rPr>
              <a:t>沏茶</a:t>
            </a:r>
            <a:r>
              <a:rPr lang="zh-CN" altLang="zh-CN" sz="2400" dirty="0">
                <a:cs typeface="Times New Roman" panose="02020603050405020304" pitchFamily="18" charset="0"/>
              </a:rPr>
              <a:t>）</a:t>
            </a:r>
            <a:r>
              <a:rPr lang="en-US" altLang="zh-CN" sz="2400" dirty="0">
                <a:cs typeface="Times New Roman" panose="02020603050405020304" pitchFamily="18" charset="0"/>
              </a:rPr>
              <a:t> the </a:t>
            </a:r>
            <a:r>
              <a:rPr lang="en-US" altLang="zh-CN" sz="2400" dirty="0" err="1">
                <a:cs typeface="Times New Roman" panose="02020603050405020304" pitchFamily="18" charset="0"/>
              </a:rPr>
              <a:t>tea,the</a:t>
            </a:r>
            <a:r>
              <a:rPr lang="en-US" altLang="zh-CN" sz="2400" dirty="0">
                <a:cs typeface="Times New Roman" panose="02020603050405020304" pitchFamily="18" charset="0"/>
              </a:rPr>
              <a:t> cups and pots they </a:t>
            </a:r>
            <a:r>
              <a:rPr lang="en-US" altLang="zh-CN" sz="2400" dirty="0" err="1">
                <a:cs typeface="Times New Roman" panose="02020603050405020304" pitchFamily="18" charset="0"/>
              </a:rPr>
              <a:t>use,and</a:t>
            </a:r>
            <a:r>
              <a:rPr lang="en-US" altLang="zh-CN" sz="2400" dirty="0">
                <a:cs typeface="Times New Roman" panose="02020603050405020304" pitchFamily="18" charset="0"/>
              </a:rPr>
              <a:t> how they serve it.”</a:t>
            </a:r>
            <a:r>
              <a:rPr lang="zh-CN" altLang="zh-CN" sz="2400" dirty="0">
                <a:cs typeface="Times New Roman" panose="02020603050405020304" pitchFamily="18" charset="0"/>
              </a:rPr>
              <a:t>（</a:t>
            </a:r>
            <a:r>
              <a:rPr lang="zh-CN" altLang="zh-CN" sz="2400" dirty="0">
                <a:ea typeface="楷体" panose="02010609060101010101" pitchFamily="49" charset="-122"/>
                <a:cs typeface="Times New Roman" panose="02020603050405020304" pitchFamily="18" charset="0"/>
              </a:rPr>
              <a:t>现在</a:t>
            </a:r>
            <a:r>
              <a:rPr lang="en-US" altLang="zh-CN" sz="2400" dirty="0">
                <a:cs typeface="Times New Roman" panose="02020603050405020304" pitchFamily="18" charset="0"/>
              </a:rPr>
              <a:t>,</a:t>
            </a:r>
            <a:r>
              <a:rPr lang="zh-CN" altLang="zh-CN" sz="2400" dirty="0">
                <a:ea typeface="楷体" panose="02010609060101010101" pitchFamily="49" charset="-122"/>
                <a:cs typeface="Times New Roman" panose="02020603050405020304" pitchFamily="18" charset="0"/>
              </a:rPr>
              <a:t>人们非常注意他们如何泡茶</a:t>
            </a:r>
            <a:r>
              <a:rPr lang="en-US" altLang="zh-CN" sz="2400" dirty="0">
                <a:cs typeface="Times New Roman" panose="02020603050405020304" pitchFamily="18" charset="0"/>
              </a:rPr>
              <a:t>,</a:t>
            </a:r>
            <a:r>
              <a:rPr lang="zh-CN" altLang="zh-CN" sz="2400" dirty="0">
                <a:ea typeface="楷体" panose="02010609060101010101" pitchFamily="49" charset="-122"/>
                <a:cs typeface="Times New Roman" panose="02020603050405020304" pitchFamily="18" charset="0"/>
              </a:rPr>
              <a:t>他们使用的杯子和壶</a:t>
            </a:r>
            <a:r>
              <a:rPr lang="en-US" altLang="zh-CN" sz="2400" dirty="0">
                <a:cs typeface="Times New Roman" panose="02020603050405020304" pitchFamily="18" charset="0"/>
              </a:rPr>
              <a:t>,</a:t>
            </a:r>
            <a:r>
              <a:rPr lang="zh-CN" altLang="zh-CN" sz="2400" dirty="0">
                <a:ea typeface="楷体" panose="02010609060101010101" pitchFamily="49" charset="-122"/>
                <a:cs typeface="Times New Roman" panose="02020603050405020304" pitchFamily="18" charset="0"/>
              </a:rPr>
              <a:t>以及他们如何奉茶。</a:t>
            </a:r>
            <a:r>
              <a:rPr lang="zh-CN" altLang="zh-CN" sz="2400" dirty="0">
                <a:cs typeface="Times New Roman" panose="02020603050405020304" pitchFamily="18" charset="0"/>
              </a:rPr>
              <a:t>）可知</a:t>
            </a:r>
            <a:r>
              <a:rPr lang="en-US" altLang="zh-CN" sz="2400" dirty="0">
                <a:cs typeface="Times New Roman" panose="02020603050405020304" pitchFamily="18" charset="0"/>
              </a:rPr>
              <a:t>,</a:t>
            </a:r>
            <a:r>
              <a:rPr lang="zh-CN" altLang="zh-CN" sz="2400" dirty="0">
                <a:cs typeface="Times New Roman" panose="02020603050405020304" pitchFamily="18" charset="0"/>
              </a:rPr>
              <a:t>现在中国人更关注如何沏茶和奉茶。故选</a:t>
            </a:r>
            <a:r>
              <a:rPr lang="en-US" altLang="zh-CN" sz="2400" dirty="0">
                <a:cs typeface="Times New Roman" panose="02020603050405020304" pitchFamily="18" charset="0"/>
              </a:rPr>
              <a:t>B</a:t>
            </a:r>
            <a:r>
              <a:rPr lang="zh-CN" altLang="zh-CN" sz="2400" dirty="0"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175032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                   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passage is probably from the column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栏目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a magazine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Science &amp; Health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 &amp; Nature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Culture &amp; Life	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Music &amp; Movies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98297" y="888725"/>
            <a:ext cx="3876050" cy="439905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925834" y="858042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C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365487" y="2924944"/>
            <a:ext cx="1148121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dirty="0">
                <a:cs typeface="Times New Roman" panose="02020603050405020304" pitchFamily="18" charset="0"/>
              </a:rPr>
              <a:t>[</a:t>
            </a:r>
            <a:r>
              <a:rPr lang="zh-CN" altLang="zh-CN" sz="2400" dirty="0"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dirty="0">
                <a:cs typeface="Times New Roman" panose="02020603050405020304" pitchFamily="18" charset="0"/>
              </a:rPr>
              <a:t>]</a:t>
            </a:r>
            <a:r>
              <a:rPr lang="zh-CN" altLang="zh-CN" sz="2400" dirty="0">
                <a:cs typeface="Times New Roman" panose="02020603050405020304" pitchFamily="18" charset="0"/>
              </a:rPr>
              <a:t>推理判断题。文章主要介绍了中国丰富的茶文化</a:t>
            </a:r>
            <a:r>
              <a:rPr lang="en-US" altLang="zh-CN" sz="2400" dirty="0">
                <a:cs typeface="Times New Roman" panose="02020603050405020304" pitchFamily="18" charset="0"/>
              </a:rPr>
              <a:t>,</a:t>
            </a:r>
            <a:r>
              <a:rPr lang="zh-CN" altLang="zh-CN" sz="2400" dirty="0">
                <a:cs typeface="Times New Roman" panose="02020603050405020304" pitchFamily="18" charset="0"/>
              </a:rPr>
              <a:t>茶文化属于文化与生活的范畴。所以这篇文章可能来自杂志的</a:t>
            </a:r>
            <a:r>
              <a:rPr lang="en-US" altLang="zh-CN" sz="2400" dirty="0">
                <a:cs typeface="Times New Roman" panose="02020603050405020304" pitchFamily="18" charset="0"/>
              </a:rPr>
              <a:t>“Culture &amp; Life”</a:t>
            </a:r>
            <a:r>
              <a:rPr lang="zh-CN" altLang="zh-CN" sz="2400" dirty="0">
                <a:cs typeface="Times New Roman" panose="02020603050405020304" pitchFamily="18" charset="0"/>
              </a:rPr>
              <a:t>（</a:t>
            </a:r>
            <a:r>
              <a:rPr lang="zh-CN" altLang="zh-CN" sz="2400" dirty="0">
                <a:ea typeface="楷体" panose="02010609060101010101" pitchFamily="49" charset="-122"/>
                <a:cs typeface="Times New Roman" panose="02020603050405020304" pitchFamily="18" charset="0"/>
              </a:rPr>
              <a:t>文化与生活</a:t>
            </a:r>
            <a:r>
              <a:rPr lang="zh-CN" altLang="zh-CN" sz="2400" dirty="0">
                <a:cs typeface="Times New Roman" panose="02020603050405020304" pitchFamily="18" charset="0"/>
              </a:rPr>
              <a:t>）栏目。故选</a:t>
            </a:r>
            <a:r>
              <a:rPr lang="en-US" altLang="zh-CN" sz="2400" dirty="0">
                <a:cs typeface="Times New Roman" panose="02020603050405020304" pitchFamily="18" charset="0"/>
              </a:rPr>
              <a:t>C</a:t>
            </a:r>
            <a:r>
              <a:rPr lang="zh-CN" altLang="zh-CN" sz="2400" dirty="0"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26481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1"/>
          <p:cNvSpPr txBox="1"/>
          <p:nvPr/>
        </p:nvSpPr>
        <p:spPr bwMode="auto">
          <a:xfrm>
            <a:off x="360620" y="2320832"/>
            <a:ext cx="11484352" cy="1684232"/>
          </a:xfrm>
          <a:prstGeom prst="rect">
            <a:avLst/>
          </a:prstGeom>
          <a:solidFill>
            <a:srgbClr val="E1F4FC"/>
          </a:solidFill>
          <a:ln>
            <a:noFill/>
          </a:ln>
        </p:spPr>
        <p:txBody>
          <a:bodyPr vert="horz" wrap="square" lIns="91428" tIns="45714" rIns="91428" bIns="45714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1973263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本文渗透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文化传承素养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通过茶俗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待客礼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、茶艺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冲泡法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、茶类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五大工艺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引导学生领悟茶文化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礼敬自然、和睦人际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的哲学内涵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增强传统文化认同感。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素养考向.eps" descr="id:214748693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78519" y="2474159"/>
            <a:ext cx="1837451" cy="359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9740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430</TotalTime>
  <Words>579</Words>
  <Application>Microsoft Office PowerPoint</Application>
  <PresentationFormat>自定义</PresentationFormat>
  <Paragraphs>33</Paragraphs>
  <Slides>9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17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微软用户</cp:lastModifiedBy>
  <cp:revision>448</cp:revision>
  <dcterms:created xsi:type="dcterms:W3CDTF">2020-11-06T05:24:00Z</dcterms:created>
  <dcterms:modified xsi:type="dcterms:W3CDTF">2025-09-17T13:10:53Z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